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7" r:id="rId5"/>
    <p:sldId id="269" r:id="rId6"/>
    <p:sldId id="343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1" r:id="rId17"/>
    <p:sldId id="293" r:id="rId18"/>
    <p:sldId id="296" r:id="rId19"/>
    <p:sldId id="345" r:id="rId20"/>
    <p:sldId id="346" r:id="rId21"/>
    <p:sldId id="344" r:id="rId22"/>
    <p:sldId id="298" r:id="rId23"/>
    <p:sldId id="347" r:id="rId24"/>
    <p:sldId id="300" r:id="rId25"/>
    <p:sldId id="304" r:id="rId26"/>
    <p:sldId id="306" r:id="rId27"/>
    <p:sldId id="308" r:id="rId28"/>
    <p:sldId id="310" r:id="rId29"/>
    <p:sldId id="312" r:id="rId30"/>
    <p:sldId id="314" r:id="rId31"/>
    <p:sldId id="322" r:id="rId32"/>
    <p:sldId id="324" r:id="rId33"/>
    <p:sldId id="326" r:id="rId34"/>
    <p:sldId id="328" r:id="rId35"/>
    <p:sldId id="330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8" r:id="rId46"/>
    <p:sldId id="34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B6A696-585F-4DE4-B3DD-5C2AAD9FBD99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E1DCBF-292C-4329-A929-9D7B3094E6B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406640" cy="5256584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latin typeface="Cambria Math" pitchFamily="18" charset="0"/>
                <a:ea typeface="Cambria Math" pitchFamily="18" charset="0"/>
              </a:rPr>
              <a:t>Отчет о работе ЕАК за </a:t>
            </a:r>
            <a:r>
              <a:rPr lang="ru-RU" sz="7200" i="1" dirty="0" smtClean="0">
                <a:latin typeface="Cambria Math" pitchFamily="18" charset="0"/>
                <a:ea typeface="Cambria Math" pitchFamily="18" charset="0"/>
              </a:rPr>
              <a:t>2011 год</a:t>
            </a:r>
            <a:endParaRPr lang="ru-RU" sz="72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53004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Команда г.Екатеринбурга завоевала серебряную медаль и </a:t>
            </a:r>
            <a:br>
              <a:rPr lang="ru-RU" sz="3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сертификат на 30 000 руб.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Москва и детский дом ассоциация 2011\IMG_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353" y="1600200"/>
            <a:ext cx="627929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57018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Согласно заявленного графика прошли мастер-классы для членов ЕАК:  </a:t>
            </a:r>
            <a:r>
              <a:rPr lang="ru-RU" sz="3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февраля – Юдин Р., Матвеев Г.</a:t>
            </a:r>
            <a:r>
              <a:rPr lang="ru-RU" sz="3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36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220" name="Picture 4" descr="H:\ЯНА\ЕАК\Сайт\Сайт ЕАК\Приложение 5\IMG_5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4753724" y="2455188"/>
            <a:ext cx="4534593" cy="3025833"/>
          </a:xfrm>
          <a:prstGeom prst="rect">
            <a:avLst/>
          </a:prstGeom>
          <a:noFill/>
        </p:spPr>
      </p:pic>
      <p:pic>
        <p:nvPicPr>
          <p:cNvPr id="9219" name="Picture 3" descr="H:\ЯНА\ЕАК\Журнал Стол\DCIM\113CANON\IMG_2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24832"/>
            <a:ext cx="3403980" cy="45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44016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22 февраля – Гладких </a:t>
            </a:r>
            <a:r>
              <a:rPr lang="ru-RU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К.,Лестов</a:t>
            </a:r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А., Конев В.</a:t>
            </a:r>
            <a:b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42" name="Picture 2" descr="H:\ЯНА\ЕАК\Проект Проф-Информ\attachments_24-02-2011_13-07-09\PIC_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70080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22 марта – Федоров И., Огоньков И.</a:t>
            </a:r>
          </a:p>
        </p:txBody>
      </p:sp>
      <p:pic>
        <p:nvPicPr>
          <p:cNvPr id="11266" name="Picture 2" descr="H:\ЯНА\ЕАК\Проект Проф-Информ\Федоров М-КЛ\снимки февраль-март 2011 кулинария и прочее 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3600450" cy="4800600"/>
          </a:xfrm>
          <a:prstGeom prst="rect">
            <a:avLst/>
          </a:prstGeom>
          <a:noFill/>
        </p:spPr>
      </p:pic>
      <p:pic>
        <p:nvPicPr>
          <p:cNvPr id="11269" name="Picture 5" descr="H:\ЯНА\ЕАК\Проект Проф-Информ\Федоров М-КЛ\снимки февраль-март 2011 кулинария и прочее 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600400" cy="480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18072" cy="115212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i="1" dirty="0" smtClean="0"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84616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9 марта – Годовых Е., Ануфриева О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.;</a:t>
            </a:r>
            <a:endParaRPr lang="ru-RU" sz="32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i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8, 11 и 13 апреля  - закрытые занятия по подготовке к «Миру Ресторана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»</a:t>
            </a:r>
          </a:p>
          <a:p>
            <a:endParaRPr lang="ru-RU" sz="3200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На протяжении 2011 года ведётся совместный проект с журналом Стол «Эксперимент», где задействованы студенты профильных учебных заведений Екатеринбурга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Взаимодействие с учебными заведениями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149552"/>
          </a:xfrm>
        </p:spPr>
        <p:txBody>
          <a:bodyPr>
            <a:noAutofit/>
          </a:bodyPr>
          <a:lstStyle/>
          <a:p>
            <a:pPr lvl="0"/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Вовлечение студентов профильных учебных заведений в работу Ассоциации (вступивших  12 членов )</a:t>
            </a:r>
          </a:p>
          <a:p>
            <a:pPr lvl="0"/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Участие в проведении отборочных туров на соревнования юниоров, посвященных 9 мая</a:t>
            </a:r>
          </a:p>
          <a:p>
            <a:pPr lvl="0"/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Подготовка команды юниоров из </a:t>
            </a:r>
            <a:r>
              <a:rPr lang="ru-RU" sz="2800" i="1" dirty="0" err="1" smtClean="0">
                <a:latin typeface="Cambria Math" pitchFamily="18" charset="0"/>
                <a:ea typeface="Cambria Math" pitchFamily="18" charset="0"/>
              </a:rPr>
              <a:t>ЕТЭТа</a:t>
            </a:r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 к Евразии  (разработка меню, поиск спонсоров, отработка блюд, пошив скатертей, </a:t>
            </a:r>
            <a:r>
              <a:rPr lang="ru-RU" sz="2800" i="1" dirty="0" err="1" smtClean="0">
                <a:latin typeface="Cambria Math" pitchFamily="18" charset="0"/>
                <a:ea typeface="Cambria Math" pitchFamily="18" charset="0"/>
              </a:rPr>
              <a:t>займ</a:t>
            </a:r>
            <a:r>
              <a:rPr lang="ru-RU" sz="2800" i="1" dirty="0" smtClean="0">
                <a:latin typeface="Cambria Math" pitchFamily="18" charset="0"/>
                <a:ea typeface="Cambria Math" pitchFamily="18" charset="0"/>
              </a:rPr>
              <a:t> посуды…).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Результат выступления юниоров – серебряная медаль среди взрослых!!!</a:t>
            </a:r>
            <a:endParaRPr lang="ru-RU" sz="32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H:\ЯНА\ЕАК\Евразия\Евразия\IMG_2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Привлечение учащихся к проекту бесплатных мастер-классов  (посетили 138 студентов)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ЯНА\ЕАК\Беляев обуч\Фото Беляев\f2bdabae_resized_630to4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367859"/>
            <a:ext cx="7344816" cy="5073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Организован и проведен открытый урок с главным Маэстро страны Беляевым В.Б. </a:t>
            </a:r>
            <a:br>
              <a:rPr lang="ru-RU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:\ЯНА\ЕАК\Беляев обуч\Фото Беляев\686b5c12_resized_630to4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615237" cy="1285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30 мая в отеле «</a:t>
            </a:r>
            <a:r>
              <a:rPr lang="en-US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Hyatt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» прошла подготовка команды </a:t>
            </a:r>
            <a:r>
              <a:rPr lang="ru-RU" sz="2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УрГЭУ</a:t>
            </a: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 к выступлению на Чемпионате по барбекю</a:t>
            </a:r>
          </a:p>
        </p:txBody>
      </p:sp>
      <p:pic>
        <p:nvPicPr>
          <p:cNvPr id="25602" name="Picture 2" descr="F:\DCIM\113CANON\IMG_3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0"/>
            <a:ext cx="6429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Увеличение количества членов Ассоциации кулинаров по районам с января 2011 года</a:t>
            </a:r>
            <a:endParaRPr lang="ru-RU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1412776"/>
          <a:ext cx="7458794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296144"/>
                <a:gridCol w="1368152"/>
                <a:gridCol w="1368152"/>
                <a:gridCol w="1338114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latin typeface="Cambria Math" pitchFamily="18" charset="0"/>
                          <a:ea typeface="Cambria Math" pitchFamily="18" charset="0"/>
                        </a:rPr>
                        <a:t>Район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latin typeface="Cambria Math" pitchFamily="18" charset="0"/>
                          <a:ea typeface="Cambria Math" pitchFamily="18" charset="0"/>
                        </a:rPr>
                        <a:t>Количество членов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latin typeface="Cambria Math" pitchFamily="18" charset="0"/>
                          <a:ea typeface="Cambria Math" pitchFamily="18" charset="0"/>
                        </a:rPr>
                        <a:t>Количество коллективных членов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2010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2011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2010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2011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Верх-Исетский 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32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Железнодорожный 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34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35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Кировский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5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Ленинский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40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Октябрьский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33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Орджоникидзевский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58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49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Чкаловский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ru-RU" sz="12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36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kern="1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latin typeface="Cambria Math" pitchFamily="18" charset="0"/>
                          <a:ea typeface="Cambria Math" pitchFamily="18" charset="0"/>
                        </a:rPr>
                        <a:t>                         Итого:         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latin typeface="Cambria Math" pitchFamily="18" charset="0"/>
                          <a:ea typeface="Cambria Math" pitchFamily="18" charset="0"/>
                        </a:rPr>
                        <a:t>242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265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latin typeface="Cambria Math" pitchFamily="18" charset="0"/>
                          <a:ea typeface="Cambria Math" pitchFamily="18" charset="0"/>
                        </a:rPr>
                        <a:t>16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kern="100" dirty="0" smtClean="0">
                          <a:latin typeface="Cambria Math" pitchFamily="18" charset="0"/>
                          <a:ea typeface="Cambria Math" pitchFamily="18" charset="0"/>
                        </a:rPr>
                        <a:t>18</a:t>
                      </a:r>
                      <a:endParaRPr lang="ru-RU" sz="1200" i="1" kern="1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8143875" cy="1714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В рамках подготовки к Чемпионату по приготовлению барбекю  ЕАК  организовала  урок  для студентов 6 профильных учебных заведений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 Math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928688" y="2143125"/>
            <a:ext cx="8215312" cy="4714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smtClean="0">
                <a:latin typeface="Cambria Math" pitchFamily="18" charset="0"/>
              </a:rPr>
              <a:t>Присутствовали студенты:</a:t>
            </a:r>
          </a:p>
          <a:p>
            <a:r>
              <a:rPr lang="ru-RU" sz="2800" b="1" i="1" smtClean="0">
                <a:latin typeface="Cambria Math" pitchFamily="18" charset="0"/>
              </a:rPr>
              <a:t>Колледжа управления и сервиса «Стиль» </a:t>
            </a:r>
          </a:p>
          <a:p>
            <a:r>
              <a:rPr lang="ru-RU" sz="2800" b="1" i="1" smtClean="0">
                <a:latin typeface="Cambria Math" pitchFamily="18" charset="0"/>
              </a:rPr>
              <a:t>Техникума индустрии питания и услуг «Кулинар» </a:t>
            </a:r>
          </a:p>
          <a:p>
            <a:r>
              <a:rPr lang="ru-RU" sz="2800" b="1" i="1" smtClean="0">
                <a:latin typeface="Cambria Math" pitchFamily="18" charset="0"/>
              </a:rPr>
              <a:t>ГОУ НПО профессиональное училище № 23 </a:t>
            </a:r>
          </a:p>
          <a:p>
            <a:r>
              <a:rPr lang="ru-RU" sz="2800" b="1" i="1" smtClean="0">
                <a:latin typeface="Cambria Math" pitchFamily="18" charset="0"/>
              </a:rPr>
              <a:t>ГОУНПОСО Нижнеисетское профессиональное училище </a:t>
            </a:r>
          </a:p>
          <a:p>
            <a:r>
              <a:rPr lang="ru-RU" sz="2800" b="1" i="1" smtClean="0">
                <a:latin typeface="Cambria Math" pitchFamily="18" charset="0"/>
              </a:rPr>
              <a:t>Екатеринбургский торгово-экономический техникум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00938" cy="13573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Практический урок по  приготовлению блюд на гриле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F:\DCIM\113CANON\IMG_3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95413"/>
            <a:ext cx="642937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Социальная работа ЕАК</a:t>
            </a:r>
            <a:r>
              <a:rPr lang="ru-RU" sz="3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23 </a:t>
            </a:r>
            <a:r>
              <a:rPr lang="ru-RU" sz="3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апреля ЕАК </a:t>
            </a:r>
            <a:r>
              <a:rPr lang="ru-RU" sz="3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при 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поддержке компании «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Алитет-Е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» провела мастер-класс для детей 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Малоистокского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детского дома</a:t>
            </a:r>
            <a:endParaRPr lang="ru-RU" sz="32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G:\Москва и детский дом ассоциация 2011\IMG_6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276872"/>
            <a:ext cx="5831378" cy="437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357188"/>
            <a:ext cx="8215312" cy="1857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1 июня ЕАК поздравили детей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Малоистокского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 детского дома и провели занятие по приготовлению барбекю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>2 июня  прошел мастер-класс для детей  детского дома №3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</a:rPr>
            </a:br>
            <a:endParaRPr lang="ru-RU" sz="2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 Math" pitchFamily="18" charset="0"/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pic>
        <p:nvPicPr>
          <p:cNvPr id="36867" name="Picture 2" descr="F:\1 июня\IMG_698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Освещение деятельности ЕАК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 Тесное сотрудничество со средствами массовой информации: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сайтом  Потребительского рынка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4-м каналом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Журналом  «Стол»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Журналом «Дело Вкуса»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41-м каналом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«Вечерний Екатеринбург» и другими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Запланирован совместный проект с НТВ и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RED MEDIA GROUP  (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Кухня ТВ). Создание в Екатеринбурге круглосуточного кулинарного канала.</a:t>
            </a:r>
          </a:p>
          <a:p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51216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Список  аттестованных  судей Екатеринбурга, получивших международный  сертификат судейства WACS:</a:t>
            </a:r>
            <a:r>
              <a:rPr lang="ru-RU" sz="3600" i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i="1" dirty="0" smtClean="0">
                <a:latin typeface="Cambria Math" pitchFamily="18" charset="0"/>
                <a:ea typeface="Cambria Math" pitchFamily="18" charset="0"/>
              </a:rPr>
            </a:br>
            <a:endParaRPr lang="ru-RU" sz="36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Ржанникова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Яна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Криничный Александр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Юдин Роман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Пономарев Аркадий</a:t>
            </a:r>
          </a:p>
          <a:p>
            <a:pPr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*Следующий этап обучения судей по согласованию с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Гиссуром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Гудмундсоном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 состоится ориентировочно  на </a:t>
            </a:r>
            <a:r>
              <a:rPr lang="ru-RU" i="1" dirty="0" err="1" smtClean="0">
                <a:latin typeface="Cambria Math" pitchFamily="18" charset="0"/>
                <a:ea typeface="Cambria Math" pitchFamily="18" charset="0"/>
              </a:rPr>
              <a:t>ПИРе</a:t>
            </a:r>
            <a:endParaRPr lang="ru-RU" i="1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F:\Евразия фото\IMG_3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791648" cy="584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Чемпионат по барбекю </a:t>
            </a:r>
            <a:endParaRPr lang="ru-RU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latin typeface="Cambria Math" pitchFamily="18" charset="0"/>
                <a:ea typeface="Cambria Math" pitchFamily="18" charset="0"/>
              </a:rPr>
              <a:t>    4 июня 2011 года запланировано проведение Чемпионата Барбекю при взаимодействии  специалистов Администрации г.Екатеринбурга, Екатеринбургской </a:t>
            </a:r>
            <a:r>
              <a:rPr lang="ru-RU" sz="3600" i="1" dirty="0" err="1" smtClean="0">
                <a:latin typeface="Cambria Math" pitchFamily="18" charset="0"/>
                <a:ea typeface="Cambria Math" pitchFamily="18" charset="0"/>
              </a:rPr>
              <a:t>Ассоциациии</a:t>
            </a:r>
            <a:r>
              <a:rPr lang="ru-RU" sz="3600" i="1" dirty="0" smtClean="0">
                <a:latin typeface="Cambria Math" pitchFamily="18" charset="0"/>
                <a:ea typeface="Cambria Math" pitchFamily="18" charset="0"/>
              </a:rPr>
              <a:t>  кулинаров  и журнала «Стол». </a:t>
            </a:r>
            <a:endParaRPr lang="ru-RU" sz="36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Взаимодействие с международными Ассоциациями кулинаров</a:t>
            </a:r>
            <a:endParaRPr lang="ru-RU" sz="36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Румыния  - получены приглашения на соревнования команде г.Екатеринбурга в марте и  июне  2011 года ;</a:t>
            </a:r>
          </a:p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Сербия – получено приглашение на соревнования команде г.Екатеринбурга в марте 2011 года;</a:t>
            </a:r>
          </a:p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Хорватия – получено приглашение на соревнования команде г.Екатеринбурга в апреле 2011 года;</a:t>
            </a:r>
          </a:p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Турция – получено приглашение на соревнования команде г.Екатеринбурга в феврале 2011 года;</a:t>
            </a:r>
          </a:p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Украина – получено приглашение на соревнования команде г.Екатеринбурга в апреле 2011 года;</a:t>
            </a:r>
          </a:p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Чехия – получено приглашение на соревнования команде г.Екатеринбурга в сентябре 2011 года;</a:t>
            </a:r>
          </a:p>
          <a:p>
            <a:pPr lvl="0"/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Молдавия – получено приглашение на соревнования</a:t>
            </a:r>
          </a:p>
          <a:p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команде г.Екатеринбурга в ноябре 2011 года; </a:t>
            </a:r>
          </a:p>
          <a:p>
            <a:pPr>
              <a:buNone/>
            </a:pPr>
            <a:r>
              <a:rPr lang="ru-RU" sz="3400" i="1" dirty="0" smtClean="0">
                <a:latin typeface="Cambria Math" pitchFamily="18" charset="0"/>
                <a:ea typeface="Cambria Math" pitchFamily="18" charset="0"/>
              </a:rPr>
              <a:t>*Запланировано тесное сотрудничество с Румынской Ассоциацией </a:t>
            </a:r>
            <a:r>
              <a:rPr lang="ro-RO" i="1" dirty="0" smtClean="0">
                <a:latin typeface="Cambria Math" pitchFamily="18" charset="0"/>
                <a:ea typeface="Cambria Math" pitchFamily="18" charset="0"/>
              </a:rPr>
              <a:t>Cultural Association Euro East Alternative</a:t>
            </a:r>
            <a:endParaRPr lang="ru-RU" i="1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Резерв специалистов для участия в соревнованиях: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Повара 37 человек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Кондитеры 17 человек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Специалисты сервиса 4 человека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Студенты учебных заведений 20 человек (список дорабатывается)</a:t>
            </a:r>
          </a:p>
          <a:p>
            <a:pPr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Явно прослеживается необходимость качественной подготовки кондитеров и специалистов службы сервиса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Совещания в районах с участием Ассоциации кулинаров </a:t>
            </a:r>
            <a:endParaRPr lang="ru-RU" sz="36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661248"/>
          </a:xfrm>
        </p:spPr>
        <p:txBody>
          <a:bodyPr/>
          <a:lstStyle/>
          <a:p>
            <a:pPr algn="ctr"/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Совещания в районах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проходили на протяжении года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согласно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графика</a:t>
            </a:r>
            <a:endParaRPr lang="ru-RU" i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Picture 2" descr="H:\ЯНА\ЕАК\Сайт\Сайт ЕАК\Приложение 5\IMG_5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389340" cy="425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4320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Конкурс молодых специалистов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Успешно проведен отборочный тур среди молодых специалистов для участия в конкурсе юниоров, посвященном Дню Победы. </a:t>
            </a:r>
          </a:p>
          <a:p>
            <a:endParaRPr lang="ru-RU" dirty="0"/>
          </a:p>
        </p:txBody>
      </p:sp>
      <p:pic>
        <p:nvPicPr>
          <p:cNvPr id="4" name="Picture 2" descr="C:\Users\Михаил\Desktop\1204201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5606135" cy="420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Конкурс юниоров</a:t>
            </a:r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7674056" cy="5411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Приняли участие 98 человек в т.ч. 6 учебных заведений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Благотворительный обед – для 195 ветеранов.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Итоги: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0">
              <a:buNone/>
            </a:pPr>
            <a:r>
              <a:rPr lang="ru-RU" sz="2400" b="1" i="1" dirty="0" smtClean="0">
                <a:latin typeface="Cambria Math" pitchFamily="18" charset="0"/>
                <a:ea typeface="Cambria Math" pitchFamily="18" charset="0"/>
              </a:rPr>
              <a:t>Командное первенство:</a:t>
            </a:r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Октябрьский район – 1 место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Орджоникидзевский – 2 место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Верх-Исетский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– 3 место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Чкаловский – 4 место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Железнодорожный – 5 место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Ленинский – 6 место</a:t>
            </a:r>
          </a:p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Кировский -  7 место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Учебные заведения командное первенство: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ЕТЭТ – 1 место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«Кулинар» - 2 место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Колледж «Стиль» - 3 место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lvl="0"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В индивидуальном зачете: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Повара – 1 место Чкаловский район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Кондитеры – 1 место Ленинский район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Официанты – 1 место Орджоникидзевский район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Десерт «Второй фронт»</a:t>
            </a:r>
            <a:br>
              <a:rPr lang="ru-RU" sz="32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Капралова</a:t>
            </a:r>
            <a:r>
              <a:rPr lang="ru-RU" sz="3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Анастасия</a:t>
            </a:r>
            <a:endParaRPr lang="ru-RU" sz="32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H:\DCIM\конкурс юниоров\IMG_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Первый общегородской  фестиваль  барбекю</a:t>
            </a:r>
            <a:endParaRPr lang="ru-RU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На Чемпионате  нам впервые удалось воплотить в жизнь мечту о полностью непредвзятом судействе – с присвоением порядковых номеров командам-участникам</a:t>
            </a:r>
            <a:r>
              <a:rPr lang="ru-RU" i="1" dirty="0" smtClean="0"/>
              <a:t>. </a:t>
            </a:r>
          </a:p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Хорошо представили своё мастерство учебные заведения:</a:t>
            </a:r>
          </a:p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ЕТЭТ – 790 баллов</a:t>
            </a:r>
          </a:p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Кулинар – 767 баллов</a:t>
            </a:r>
          </a:p>
          <a:p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УрГЭУ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– 663 балла</a:t>
            </a:r>
          </a:p>
          <a:p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G:\ЕАК\Георгий\Для Гоги\_MG_6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3384376" cy="2255686"/>
          </a:xfrm>
          <a:prstGeom prst="rect">
            <a:avLst/>
          </a:prstGeom>
          <a:noFill/>
        </p:spPr>
      </p:pic>
      <p:pic>
        <p:nvPicPr>
          <p:cNvPr id="8" name="Picture 4" descr="G:\ЕАК\Георгий\Для Гоги\IMG_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600400" cy="2592287"/>
          </a:xfrm>
          <a:prstGeom prst="rect">
            <a:avLst/>
          </a:prstGeom>
          <a:noFill/>
        </p:spPr>
      </p:pic>
      <p:pic>
        <p:nvPicPr>
          <p:cNvPr id="1030" name="Picture 6" descr="G:\ЕАК\Георгий\Для Гоги\_MG_6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92696"/>
            <a:ext cx="3408040" cy="227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92211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Мастер-класс для профессионалов от Норвежского комитета по вопросам экспорта рыбы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54461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Совместно с журналом Стол в 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Hyatt Regency </a:t>
            </a:r>
            <a:r>
              <a:rPr lang="en-US" sz="2000" i="1" dirty="0" err="1" smtClean="0">
                <a:latin typeface="Cambria Math" pitchFamily="18" charset="0"/>
                <a:ea typeface="Cambria Math" pitchFamily="18" charset="0"/>
              </a:rPr>
              <a:t>Ekaterinburg</a:t>
            </a:r>
            <a:r>
              <a:rPr lang="en-US" sz="2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состоялся мастер-класс для членов ЕАК шеф-поваров ресторанов Екатеринбурга. Секретами приготовления поделился Илья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Лазерсон</a:t>
            </a: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1" name="Picture 3" descr="G:\ЕАК\Георгий\Для Гоги\DSC_1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92597" y="3126003"/>
            <a:ext cx="4038927" cy="2808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Практический урок для студентов профильных учебных заведений о норвежской рыбе  и кулинарных традициях Норвегии от Яна </a:t>
            </a:r>
            <a:r>
              <a:rPr lang="ru-RU" sz="2400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Эйрика</a:t>
            </a:r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Йонсона</a:t>
            </a:r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sz="2400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Norge</a:t>
            </a:r>
            <a:r>
              <a:rPr lang="en-US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На этом занятии отобраны 6 студентов из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УрГЭУ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, Кулинара,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ЕТЭТа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, которые впоследствии будут являться представителями Комитета и продвигать морепродукты Норвегии на мастер-классах и презентациях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Picture 2" descr="G:\ЕАК\Георгий\Для Гоги\DSC_1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53427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3004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Мастер-класс в </a:t>
            </a:r>
            <a:r>
              <a:rPr lang="ru-RU" sz="2400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Малоистокском</a:t>
            </a:r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детском доме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602048" cy="519566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24 сентября ведущим специалистом ЕАК Прокопьевой Ольгой проведено занятие по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карвингу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для воспитанников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Малоистокского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детского дома</a:t>
            </a:r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Михаил\Desktop\IMG_6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387784" cy="2927474"/>
          </a:xfrm>
          <a:prstGeom prst="rect">
            <a:avLst/>
          </a:prstGeom>
          <a:noFill/>
        </p:spPr>
      </p:pic>
      <p:pic>
        <p:nvPicPr>
          <p:cNvPr id="1027" name="Picture 3" descr="C:\Users\Михаил\Desktop\IMG_6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971644" cy="3096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Городской кулинарный клуб «Своя кухня»  на базе студии кухни «Мария» для непрофессиональной аудитории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Занятия прошли:</a:t>
            </a:r>
          </a:p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6 июля – </a:t>
            </a: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«Летняя сессия»</a:t>
            </a:r>
          </a:p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1 октября – </a:t>
            </a: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«Кулинарное </a:t>
            </a:r>
            <a:r>
              <a:rPr lang="ru-RU" sz="20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ТЫКВАндо</a:t>
            </a: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»</a:t>
            </a:r>
          </a:p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3 ноября  - </a:t>
            </a:r>
            <a:r>
              <a:rPr lang="ru-RU" sz="20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«Есть только плов между прошлым и будущим…»</a:t>
            </a:r>
          </a:p>
          <a:p>
            <a:pPr>
              <a:buNone/>
            </a:pPr>
            <a:endParaRPr lang="ru-RU" sz="20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В программах принимали участие специалисты:</a:t>
            </a:r>
          </a:p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    Юлдашев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Шакир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Ржанникова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Яна, Гладких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константин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Русецкий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Кирилл, Конев Владислав, Ковалёв Иван, Фёдоров Иван, Ильясова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Адила</a:t>
            </a:r>
            <a:endParaRPr lang="ru-RU" sz="20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sz="20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Посетили мероприятие и оказали помощь в проведении  мастер-классов студенты ЕТЭТ, РМАТ и других профильных учебных заведений</a:t>
            </a:r>
          </a:p>
          <a:p>
            <a:pPr>
              <a:buNone/>
            </a:pP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Расширенное </a:t>
            </a:r>
            <a:r>
              <a:rPr lang="ru-RU" sz="3200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заседани</a:t>
            </a:r>
            <a:r>
              <a:rPr lang="ru-RU" sz="32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ЕАК 2 марта:</a:t>
            </a:r>
            <a:endParaRPr lang="ru-RU" sz="32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86112" cy="5448672"/>
          </a:xfrm>
        </p:spPr>
        <p:txBody>
          <a:bodyPr>
            <a:noAutofit/>
          </a:bodyPr>
          <a:lstStyle/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Конгресс кулинаров России 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Пресс-конференция президента МАКР Беляева В.Б.</a:t>
            </a:r>
          </a:p>
          <a:p>
            <a:pPr>
              <a:buNone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      и президента WACS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Гиссура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Гудмундсона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lvl="0"/>
            <a:r>
              <a:rPr lang="ru-RU" sz="1600" i="1" dirty="0" err="1" smtClean="0">
                <a:latin typeface="Cambria Math" pitchFamily="18" charset="0"/>
                <a:ea typeface="Cambria Math" pitchFamily="18" charset="0"/>
              </a:rPr>
              <a:t>Гала-ужин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 традиционной русской кухни.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 Чемпионат по Итальянской кухне (руководитель проекта </a:t>
            </a:r>
            <a:r>
              <a:rPr lang="ru-RU" sz="1600" i="1" dirty="0" err="1" smtClean="0">
                <a:latin typeface="Cambria Math" pitchFamily="18" charset="0"/>
                <a:ea typeface="Cambria Math" pitchFamily="18" charset="0"/>
              </a:rPr>
              <a:t>Витторио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i="1" dirty="0" err="1" smtClean="0">
                <a:latin typeface="Cambria Math" pitchFamily="18" charset="0"/>
                <a:ea typeface="Cambria Math" pitchFamily="18" charset="0"/>
              </a:rPr>
              <a:t>Соверина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Бесплатный мастер-класс 13 марта от Джона </a:t>
            </a:r>
            <a:r>
              <a:rPr lang="ru-RU" sz="1600" i="1" dirty="0" err="1" smtClean="0">
                <a:latin typeface="Cambria Math" pitchFamily="18" charset="0"/>
                <a:ea typeface="Cambria Math" pitchFamily="18" charset="0"/>
              </a:rPr>
              <a:t>Слоана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Лекция по судейству для участников Евразии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Мастер-классы бесплатные для членов ЕАК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Отборочный тур конкурса юниоров 12 - 15 апреля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Совместный проект ЕАК и журнала стол: молодежный конкурс «Эксперимент»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Международные конкурсы 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Трудоустройство специалистов и </a:t>
            </a:r>
            <a:r>
              <a:rPr lang="ru-RU" sz="1600" i="1" dirty="0" err="1" smtClean="0">
                <a:latin typeface="Cambria Math" pitchFamily="18" charset="0"/>
                <a:ea typeface="Cambria Math" pitchFamily="18" charset="0"/>
              </a:rPr>
              <a:t>кадрообеспечение</a:t>
            </a: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 для работодателей 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 lvl="0"/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Создание профсоюза по отраслевому признаку – защита интересов работников (поддержка от Российского профсоюза). Есть ли необходимость?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Cambria Math" pitchFamily="18" charset="0"/>
                <a:ea typeface="Cambria Math" pitchFamily="18" charset="0"/>
              </a:rPr>
              <a:t> 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хаил\Desktop\270611_228004143900583_100000729966601_756751_774226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3067236" cy="2044824"/>
          </a:xfrm>
          <a:prstGeom prst="rect">
            <a:avLst/>
          </a:prstGeom>
          <a:noFill/>
        </p:spPr>
      </p:pic>
      <p:pic>
        <p:nvPicPr>
          <p:cNvPr id="1029" name="Picture 5" descr="C:\Users\Михаил\Desktop\314506_269260156441648_100000729966601_898843_92953649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1925960" cy="2589833"/>
          </a:xfrm>
          <a:prstGeom prst="rect">
            <a:avLst/>
          </a:prstGeom>
          <a:noFill/>
        </p:spPr>
      </p:pic>
      <p:pic>
        <p:nvPicPr>
          <p:cNvPr id="1031" name="Picture 7" descr="C:\Users\Михаил\Desktop\315914_285939848107012_100000729966601_959608_4265369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267744" cy="3293502"/>
          </a:xfrm>
          <a:prstGeom prst="rect">
            <a:avLst/>
          </a:prstGeom>
          <a:noFill/>
        </p:spPr>
      </p:pic>
      <p:pic>
        <p:nvPicPr>
          <p:cNvPr id="1032" name="Picture 8" descr="C:\Users\Михаил\Desktop\372820_274035239303776_137808597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2245288" cy="3168352"/>
          </a:xfrm>
          <a:prstGeom prst="rect">
            <a:avLst/>
          </a:prstGeom>
          <a:noFill/>
        </p:spPr>
      </p:pic>
      <p:pic>
        <p:nvPicPr>
          <p:cNvPr id="1033" name="Picture 9" descr="C:\Users\Михаил\Desktop\317877_192286247517983_100002098266176_440855_43570543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653136"/>
            <a:ext cx="3043357" cy="2016224"/>
          </a:xfrm>
          <a:prstGeom prst="rect">
            <a:avLst/>
          </a:prstGeom>
          <a:noFill/>
        </p:spPr>
      </p:pic>
      <p:pic>
        <p:nvPicPr>
          <p:cNvPr id="1034" name="Picture 10" descr="C:\Users\Михаил\Desktop\263634_228361993864798_100000729966601_757988_113379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789040"/>
            <a:ext cx="1872208" cy="2808312"/>
          </a:xfrm>
          <a:prstGeom prst="rect">
            <a:avLst/>
          </a:prstGeom>
          <a:noFill/>
        </p:spPr>
      </p:pic>
      <p:pic>
        <p:nvPicPr>
          <p:cNvPr id="1035" name="Picture 11" descr="C:\Users\Михаил\Desktop\313575_269260056441658_100000729966601_898837_110020193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7" y="2492896"/>
            <a:ext cx="291632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17 октября организован кулинарный поединок </a:t>
            </a:r>
            <a:b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«Вокруг света» для участниц конкурса  </a:t>
            </a:r>
            <a:b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«Миссис Екатеринбург-2011»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1" name="Picture 3" descr="C:\Users\Михаил\Desktop\313459_273417282692602_100000729966601_912727_5678698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690" y="1447800"/>
            <a:ext cx="721216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41805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Конкурс  «Согревающая кухня. Согревающий виски»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764704"/>
            <a:ext cx="7746064" cy="609329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25 октября, на турбазе "Селен" собрались 20 барменов и 20 шеф-поваров ресторанов Екатеринбурга для того, чтобы поучаствовать в гастрономических соревнованиях и посетить мастер-класс от Евгения Учаева, шеф-повара с огромным опытом, работавший в московских ресторанах «Сыр», «Галерея», «GQ-BAR», «Недальний Восток» и многих других, а также от Геннадия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Силиванова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, бренд-бармена виски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The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Famous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Grouse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C:\Users\Михаил\Desktop\dsc_5275_800x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69160"/>
            <a:ext cx="2607567" cy="1728192"/>
          </a:xfrm>
          <a:prstGeom prst="rect">
            <a:avLst/>
          </a:prstGeom>
          <a:noFill/>
        </p:spPr>
      </p:pic>
      <p:pic>
        <p:nvPicPr>
          <p:cNvPr id="3075" name="Picture 3" descr="C:\Users\Михаил\Desktop\dsc_3876_800x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3042162" cy="2016224"/>
          </a:xfrm>
          <a:prstGeom prst="rect">
            <a:avLst/>
          </a:prstGeom>
          <a:noFill/>
        </p:spPr>
      </p:pic>
      <p:pic>
        <p:nvPicPr>
          <p:cNvPr id="3076" name="Picture 4" descr="C:\Users\Михаил\Desktop\dsc_3534_800x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933511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30 октября – волшебный день с </a:t>
            </a:r>
            <a:r>
              <a:rPr lang="en-US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Panasonic 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616530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Совместно с журналом  «Стол»  проведён  кулинарный мастер-класс для профессионалов – шеф-поваров екатеринбургских ресторанов и студентов кулинарных учебных заведений. В этот день в студии учебной базы </a:t>
            </a:r>
            <a:r>
              <a:rPr lang="ru-RU" sz="2000" i="1" dirty="0" err="1" smtClean="0">
                <a:latin typeface="Cambria Math" pitchFamily="18" charset="0"/>
                <a:ea typeface="Cambria Math" pitchFamily="18" charset="0"/>
              </a:rPr>
              <a:t>УрГЭУ-СИНХ</a:t>
            </a:r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был аншлаг: собралось более 50 поваров. Темой мастер-класса стали соусы от Александра Селезнёва.</a:t>
            </a: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9" name="Picture 3" descr="C:\Users\Михаил\Desktop\dsc_8301_800x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585404" cy="2376264"/>
          </a:xfrm>
          <a:prstGeom prst="rect">
            <a:avLst/>
          </a:prstGeom>
          <a:noFill/>
        </p:spPr>
      </p:pic>
      <p:pic>
        <p:nvPicPr>
          <p:cNvPr id="4100" name="Picture 4" descr="C:\Users\Михаил\Desktop\dsc_8730_800x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391135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60-летие </a:t>
            </a:r>
            <a:r>
              <a:rPr lang="ru-RU" sz="2400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Малоистокского</a:t>
            </a:r>
            <a:r>
              <a:rPr lang="ru-RU" sz="24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детского дома</a:t>
            </a:r>
            <a:endParaRPr lang="ru-RU" sz="24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3 ноября члены ЕАК в рамках празднования юбилея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Малоистокского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детского дома провели занятие для воспитанников  по теме «Приготовление праздничного торта».  Детям  также преподнесли подарки и ценные призы.  </a:t>
            </a:r>
          </a:p>
          <a:p>
            <a:endParaRPr lang="ru-RU" sz="2400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В мероприятии приняли участие: Юлдашев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Шакир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, Зиновьев Дмитрий,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Капралова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Анастасия,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Ржанникова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Яна, </a:t>
            </a:r>
            <a:r>
              <a:rPr lang="ru-RU" sz="2400" i="1" dirty="0" err="1" smtClean="0">
                <a:latin typeface="Cambria Math" pitchFamily="18" charset="0"/>
                <a:ea typeface="Cambria Math" pitchFamily="18" charset="0"/>
              </a:rPr>
              <a:t>Русецкий</a:t>
            </a:r>
            <a:r>
              <a:rPr lang="ru-RU" sz="2400" i="1" dirty="0" smtClean="0">
                <a:latin typeface="Cambria Math" pitchFamily="18" charset="0"/>
                <a:ea typeface="Cambria Math" pitchFamily="18" charset="0"/>
              </a:rPr>
              <a:t> Кирилл и другие </a:t>
            </a:r>
          </a:p>
          <a:p>
            <a:endParaRPr lang="ru-RU" sz="2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3200" i="1" dirty="0" err="1" smtClean="0"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sz="3200" i="1" dirty="0" smtClean="0">
                <a:latin typeface="Cambria Math" pitchFamily="18" charset="0"/>
                <a:ea typeface="Cambria Math" pitchFamily="18" charset="0"/>
              </a:rPr>
              <a:t> Евразийский форум «Гостеприимство и туризм-2011» </a:t>
            </a:r>
            <a:endParaRPr lang="ru-RU" sz="32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Организованы 2 семинара для специалистов сферы питания:</a:t>
            </a:r>
          </a:p>
          <a:p>
            <a:pPr>
              <a:buNone/>
            </a:pPr>
            <a:r>
              <a:rPr lang="ru-RU" sz="1900" dirty="0" smtClean="0">
                <a:solidFill>
                  <a:srgbClr val="FF0000"/>
                </a:solidFill>
              </a:rPr>
              <a:t>Алекс </a:t>
            </a:r>
            <a:r>
              <a:rPr lang="ru-RU" sz="1900" dirty="0" err="1" smtClean="0">
                <a:solidFill>
                  <a:srgbClr val="FF0000"/>
                </a:solidFill>
              </a:rPr>
              <a:t>Мозер</a:t>
            </a:r>
            <a:r>
              <a:rPr lang="ru-RU" sz="1900" dirty="0" smtClean="0">
                <a:solidFill>
                  <a:srgbClr val="FF0000"/>
                </a:solidFill>
              </a:rPr>
              <a:t> (шеф-повар отеля :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1900" i="1" dirty="0" smtClean="0"/>
              <a:t>1</a:t>
            </a:r>
            <a:r>
              <a:rPr lang="ru-RU" sz="1900" i="1" dirty="0" smtClean="0"/>
              <a:t>. Меню:  модные тенденции, инновации, требования рынка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2. Гастрономический дизайн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3. Проведение дегустаций: подача закусок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4. Обслуживание в лобби-баре: выкладка закусок, ассортимент, количество, предлагаемые коктейли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5. Сезонные изменения меню, процент замены блюд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6. </a:t>
            </a:r>
            <a:r>
              <a:rPr lang="ru-RU" sz="1900" i="1" dirty="0" err="1" smtClean="0"/>
              <a:t>Банкетинг</a:t>
            </a:r>
            <a:r>
              <a:rPr lang="ru-RU" sz="1900" i="1" dirty="0" smtClean="0"/>
              <a:t> – современная подача </a:t>
            </a:r>
            <a:r>
              <a:rPr lang="ru-RU" sz="1900" i="1" dirty="0" smtClean="0"/>
              <a:t>блюд</a:t>
            </a:r>
          </a:p>
          <a:p>
            <a:pPr>
              <a:buNone/>
            </a:pPr>
            <a:r>
              <a:rPr lang="ru-RU" sz="1900" i="1" dirty="0" err="1" smtClean="0">
                <a:solidFill>
                  <a:srgbClr val="FF0000"/>
                </a:solidFill>
              </a:rPr>
              <a:t>Панаётис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Хаджисуме</a:t>
            </a:r>
            <a:r>
              <a:rPr lang="ru-RU" sz="1900" i="1" dirty="0" smtClean="0">
                <a:solidFill>
                  <a:srgbClr val="FF0000"/>
                </a:solidFill>
              </a:rPr>
              <a:t>: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1900" dirty="0" smtClean="0"/>
              <a:t>Особенности организации питания в отеле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1900" dirty="0" smtClean="0"/>
              <a:t>Шведский стол: </a:t>
            </a:r>
            <a:r>
              <a:rPr lang="ru-RU" sz="1900" dirty="0" err="1" smtClean="0"/>
              <a:t>рассчет</a:t>
            </a:r>
            <a:r>
              <a:rPr lang="ru-RU" sz="1900" dirty="0" smtClean="0"/>
              <a:t> количества порций, визуальное восприятие на шведском столе; </a:t>
            </a:r>
            <a:endParaRPr lang="ru-RU" sz="1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i="1" dirty="0" smtClean="0">
                <a:latin typeface="Cambria Math" pitchFamily="18" charset="0"/>
                <a:ea typeface="Cambria Math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8000" i="1" dirty="0" smtClean="0">
                <a:latin typeface="Cambria Math" pitchFamily="18" charset="0"/>
                <a:ea typeface="Cambria Math" pitchFamily="18" charset="0"/>
              </a:rPr>
              <a:t>за </a:t>
            </a:r>
          </a:p>
          <a:p>
            <a:pPr algn="ctr">
              <a:buNone/>
            </a:pPr>
            <a:r>
              <a:rPr lang="ru-RU" sz="8000" i="1" dirty="0">
                <a:latin typeface="Cambria Math" pitchFamily="18" charset="0"/>
                <a:ea typeface="Cambria Math" pitchFamily="18" charset="0"/>
              </a:rPr>
              <a:t>в</a:t>
            </a:r>
            <a:r>
              <a:rPr lang="ru-RU" sz="8000" i="1" dirty="0" smtClean="0">
                <a:latin typeface="Cambria Math" pitchFamily="18" charset="0"/>
                <a:ea typeface="Cambria Math" pitchFamily="18" charset="0"/>
              </a:rPr>
              <a:t>нимание!</a:t>
            </a:r>
            <a:endParaRPr lang="ru-RU" sz="80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Заседания правления ЕАК</a:t>
            </a:r>
            <a:endParaRPr lang="ru-RU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dirty="0" smtClean="0"/>
              <a:t>    </a:t>
            </a:r>
            <a:r>
              <a:rPr lang="ru-RU" sz="7000" i="1" dirty="0" smtClean="0">
                <a:latin typeface="Cambria Math" pitchFamily="18" charset="0"/>
                <a:ea typeface="Cambria Math" pitchFamily="18" charset="0"/>
              </a:rPr>
              <a:t>Заседания правления ЕАК прошли согласно графика:</a:t>
            </a:r>
          </a:p>
          <a:p>
            <a:pPr>
              <a:buNone/>
            </a:pPr>
            <a:endParaRPr lang="ru-RU" sz="4000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38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5900" i="1" dirty="0" smtClean="0">
                <a:latin typeface="Cambria Math" pitchFamily="18" charset="0"/>
                <a:ea typeface="Cambria Math" pitchFamily="18" charset="0"/>
              </a:rPr>
              <a:t>12.01   Подготовка проекта мастер-классов, кулинарного бала</a:t>
            </a:r>
          </a:p>
          <a:p>
            <a:r>
              <a:rPr lang="ru-RU" sz="5900" i="1" dirty="0" smtClean="0">
                <a:latin typeface="Cambria Math" pitchFamily="18" charset="0"/>
                <a:ea typeface="Cambria Math" pitchFamily="18" charset="0"/>
              </a:rPr>
              <a:t>16.02  Подготовка к «Евразии», конкурсу юниоров </a:t>
            </a:r>
          </a:p>
          <a:p>
            <a:r>
              <a:rPr lang="ru-RU" sz="5900" i="1" dirty="0" smtClean="0">
                <a:latin typeface="Cambria Math" pitchFamily="18" charset="0"/>
                <a:ea typeface="Cambria Math" pitchFamily="18" charset="0"/>
              </a:rPr>
              <a:t>02.03 Подготовка к «Евразии», «Миру ресторана» (Москва)</a:t>
            </a:r>
          </a:p>
          <a:p>
            <a:r>
              <a:rPr lang="ru-RU" sz="5900" i="1" dirty="0" smtClean="0">
                <a:latin typeface="Cambria Math" pitchFamily="18" charset="0"/>
                <a:ea typeface="Cambria Math" pitchFamily="18" charset="0"/>
              </a:rPr>
              <a:t>06.04  Подготовка к «Миру ресторана</a:t>
            </a:r>
            <a:r>
              <a:rPr lang="ru-RU" sz="5900" i="1" dirty="0" smtClean="0">
                <a:latin typeface="Cambria Math" pitchFamily="18" charset="0"/>
                <a:ea typeface="Cambria Math" pitchFamily="18" charset="0"/>
              </a:rPr>
              <a:t>»</a:t>
            </a:r>
          </a:p>
          <a:p>
            <a:r>
              <a:rPr lang="ru-RU" sz="5900" i="1" dirty="0" smtClean="0"/>
              <a:t>16.05 Подготовка к Фестивалю барбекю</a:t>
            </a:r>
          </a:p>
          <a:p>
            <a:endParaRPr lang="ru-RU" sz="38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sz="38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3800" i="1" dirty="0" smtClean="0">
                <a:latin typeface="Cambria Math" pitchFamily="18" charset="0"/>
                <a:ea typeface="Cambria Math" pitchFamily="18" charset="0"/>
              </a:rPr>
              <a:t>    </a:t>
            </a:r>
            <a:endParaRPr lang="ru-RU" sz="38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9766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01.06. Подготовка к  Фестивалю барбекю, мастер-классу </a:t>
            </a:r>
            <a:r>
              <a:rPr lang="ru-RU" dirty="0" err="1" smtClean="0"/>
              <a:t>Лазерсона</a:t>
            </a:r>
            <a:r>
              <a:rPr lang="ru-RU" dirty="0" smtClean="0"/>
              <a:t>, отборочному туру среди студентов</a:t>
            </a:r>
          </a:p>
          <a:p>
            <a:r>
              <a:rPr lang="ru-RU" dirty="0" smtClean="0"/>
              <a:t>04.07. Подготовка занятия для непрофессиональной аудитории проекта «Своя кухня»</a:t>
            </a:r>
          </a:p>
          <a:p>
            <a:r>
              <a:rPr lang="ru-RU" dirty="0" smtClean="0"/>
              <a:t>05.08. Обсуждение технических требований к помещениям Международной Академии «МАГИСТР»</a:t>
            </a:r>
          </a:p>
          <a:p>
            <a:r>
              <a:rPr lang="ru-RU" dirty="0" smtClean="0"/>
              <a:t>08.09.Подготовка </a:t>
            </a:r>
            <a:r>
              <a:rPr lang="ru-RU" dirty="0" smtClean="0"/>
              <a:t>мероприятий форума «Гостеприимство и туризм-2011</a:t>
            </a:r>
            <a:r>
              <a:rPr lang="ru-RU" dirty="0" smtClean="0"/>
              <a:t>»</a:t>
            </a:r>
          </a:p>
          <a:p>
            <a:r>
              <a:rPr lang="ru-RU" dirty="0" smtClean="0"/>
              <a:t>04.10. Подготовка к Международному Дню Повара</a:t>
            </a:r>
          </a:p>
          <a:p>
            <a:r>
              <a:rPr lang="ru-RU" dirty="0" smtClean="0"/>
              <a:t>02.11. Подготовка к Чемпионату юниоров г.Москва</a:t>
            </a:r>
          </a:p>
          <a:p>
            <a:r>
              <a:rPr lang="ru-RU" dirty="0" smtClean="0"/>
              <a:t>20.12. Планирование мероприятий ЕАК 2012 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Участие Ассоциации кулинаров в работе Советов мастеров 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2 марта – Совет Мастеров поваров и кондитеров был посвящен подготовке к Евразии; специалисты ЕАК провели тренинг по теме «Правила Международного судейства» для выступающих на чемпионате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13 апреля прошел  Совет Мастеров сервиса, озвучена проблема  подготовки специалистов службы </a:t>
            </a: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сервиса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13 сентября – Совет Мастеров поваров и кондитеров по подготовке к Дню Повара</a:t>
            </a:r>
          </a:p>
          <a:p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Трудоустройство членов ЕАК</a:t>
            </a:r>
            <a:endParaRPr lang="ru-RU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latin typeface="Cambria Math" pitchFamily="18" charset="0"/>
                <a:ea typeface="Cambria Math" pitchFamily="18" charset="0"/>
              </a:rPr>
              <a:t>Более </a:t>
            </a:r>
            <a:r>
              <a:rPr lang="ru-RU" sz="4400" i="1" dirty="0" smtClean="0">
                <a:latin typeface="Cambria Math" pitchFamily="18" charset="0"/>
                <a:ea typeface="Cambria Math" pitchFamily="18" charset="0"/>
              </a:rPr>
              <a:t>30 </a:t>
            </a:r>
            <a:r>
              <a:rPr lang="ru-RU" sz="4400" i="1" dirty="0" smtClean="0">
                <a:latin typeface="Cambria Math" pitchFamily="18" charset="0"/>
                <a:ea typeface="Cambria Math" pitchFamily="18" charset="0"/>
              </a:rPr>
              <a:t>членов ЕАК трудоустроены </a:t>
            </a:r>
            <a:r>
              <a:rPr lang="ru-RU" sz="4400" i="1" dirty="0" smtClean="0"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4400" i="1" dirty="0" smtClean="0">
                <a:latin typeface="Cambria Math" pitchFamily="18" charset="0"/>
                <a:ea typeface="Cambria Math" pitchFamily="18" charset="0"/>
              </a:rPr>
              <a:t>предприятия общественного питания Екатеринбурга</a:t>
            </a:r>
            <a:endParaRPr lang="ru-RU" sz="44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Участие Ассоциации в кулинарных мероприятиях 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394136" cy="4763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Международный Кулинарный салона «Евразия» г. Екатеринбург 15-17 марта</a:t>
            </a:r>
          </a:p>
          <a:p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Запланировано к участию 35 человек от Екатеринбурга, фактически участвовало  360 </a:t>
            </a:r>
          </a:p>
          <a:p>
            <a:pPr>
              <a:buNone/>
            </a:pPr>
            <a:r>
              <a:rPr lang="ru-RU" i="1" dirty="0" smtClean="0">
                <a:latin typeface="Cambria Math" pitchFamily="18" charset="0"/>
                <a:ea typeface="Cambria Math" pitchFamily="18" charset="0"/>
              </a:rPr>
              <a:t>    Итоги: 22 золотых, 20 серебряных, 20 бронзовых медалей, 6 дипломов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 Международный Кулинарный салон «Мир Ресторана  &amp; Отеля» 19 апреля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1557</Words>
  <Application>Microsoft Office PowerPoint</Application>
  <PresentationFormat>Экран (4:3)</PresentationFormat>
  <Paragraphs>227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Отчет о работе ЕАК за 2011 год</vt:lpstr>
      <vt:lpstr>Увеличение количества членов Ассоциации кулинаров по районам с января 2011 года</vt:lpstr>
      <vt:lpstr>Совещания в районах с участием Ассоциации кулинаров </vt:lpstr>
      <vt:lpstr>Расширенное заседани ЕАК 2 марта:</vt:lpstr>
      <vt:lpstr>Заседания правления ЕАК</vt:lpstr>
      <vt:lpstr>Слайд 6</vt:lpstr>
      <vt:lpstr>Участие Ассоциации кулинаров в работе Советов мастеров </vt:lpstr>
      <vt:lpstr>Трудоустройство членов ЕАК</vt:lpstr>
      <vt:lpstr>Участие Ассоциации в кулинарных мероприятиях </vt:lpstr>
      <vt:lpstr>Команда г.Екатеринбурга завоевала серебряную медаль и  сертификат на 30 000 руб. </vt:lpstr>
      <vt:lpstr>Согласно заявленного графика прошли мастер-классы для членов ЕАК:   2 февраля – Юдин Р., Матвеев Г. </vt:lpstr>
      <vt:lpstr>22 февраля – Гладких К.,Лестов А., Конев В. </vt:lpstr>
      <vt:lpstr>22 марта – Федоров И., Огоньков И.</vt:lpstr>
      <vt:lpstr> </vt:lpstr>
      <vt:lpstr>Взаимодействие с учебными заведениями</vt:lpstr>
      <vt:lpstr>Результат выступления юниоров – серебряная медаль среди взрослых!!!</vt:lpstr>
      <vt:lpstr>Привлечение учащихся к проекту бесплатных мастер-классов  (посетили 138 студентов)</vt:lpstr>
      <vt:lpstr>Организован и проведен открытый урок с главным Маэстро страны Беляевым В.Б.  </vt:lpstr>
      <vt:lpstr>30 мая в отеле «Hyatt» прошла подготовка команды УрГЭУ к выступлению на Чемпионате по барбекю</vt:lpstr>
      <vt:lpstr> В рамках подготовки к Чемпионату по приготовлению барбекю  ЕАК  организовала  урок  для студентов 6 профильных учебных заведений</vt:lpstr>
      <vt:lpstr>Практический урок по  приготовлению блюд на гриле</vt:lpstr>
      <vt:lpstr>Социальная работа ЕАК23 апреля ЕАК  при поддержке компании «Алитет-Е» провела мастер-класс для детей Малоистокского детского дома</vt:lpstr>
      <vt:lpstr>1 июня ЕАК поздравили детей Малоистокского детского дома и провели занятие по приготовлению барбекю  2 июня  прошел мастер-класс для детей  детского дома №3 </vt:lpstr>
      <vt:lpstr>Освещение деятельности ЕАК</vt:lpstr>
      <vt:lpstr> Список  аттестованных  судей Екатеринбурга, получивших международный  сертификат судейства WACS: </vt:lpstr>
      <vt:lpstr>Слайд 26</vt:lpstr>
      <vt:lpstr>Чемпионат по барбекю </vt:lpstr>
      <vt:lpstr>Взаимодействие с международными Ассоциациями кулинаров</vt:lpstr>
      <vt:lpstr>Резерв специалистов для участия в соревнованиях:</vt:lpstr>
      <vt:lpstr>Конкурс молодых специалистов</vt:lpstr>
      <vt:lpstr>Конкурс юниоров </vt:lpstr>
      <vt:lpstr>Учебные заведения командное первенство: </vt:lpstr>
      <vt:lpstr>Десерт «Второй фронт» Капралова Анастасия</vt:lpstr>
      <vt:lpstr>Первый общегородской  фестиваль  барбекю</vt:lpstr>
      <vt:lpstr>Слайд 35</vt:lpstr>
      <vt:lpstr>Мастер-класс для профессионалов от Норвежского комитета по вопросам экспорта рыбы</vt:lpstr>
      <vt:lpstr>Практический урок для студентов профильных учебных заведений о норвежской рыбе  и кулинарных традициях Норвегии от Яна Эйрика Йонсона (Norge)</vt:lpstr>
      <vt:lpstr>Мастер-класс в Малоистокском детском доме</vt:lpstr>
      <vt:lpstr>Городской кулинарный клуб «Своя кухня»  на базе студии кухни «Мария» для непрофессиональной аудитории</vt:lpstr>
      <vt:lpstr>Слайд 40</vt:lpstr>
      <vt:lpstr>17 октября организован кулинарный поединок  «Вокруг света» для участниц конкурса   «Миссис Екатеринбург-2011»</vt:lpstr>
      <vt:lpstr>Конкурс  «Согревающая кухня. Согревающий виски»</vt:lpstr>
      <vt:lpstr>30 октября – волшебный день с Panasonic </vt:lpstr>
      <vt:lpstr>60-летие Малоистокского детского дома</vt:lpstr>
      <vt:lpstr>I-й Евразийский форум «Гостеприимство и туризм-2011» </vt:lpstr>
      <vt:lpstr>Слайд 46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ЕАК за 1-й квартал 2011 года</dc:title>
  <dc:creator>Михаил</dc:creator>
  <cp:lastModifiedBy>Михаил</cp:lastModifiedBy>
  <cp:revision>11</cp:revision>
  <dcterms:created xsi:type="dcterms:W3CDTF">2011-12-12T16:59:23Z</dcterms:created>
  <dcterms:modified xsi:type="dcterms:W3CDTF">2011-12-12T18:27:55Z</dcterms:modified>
</cp:coreProperties>
</file>